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5.jp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60"/>
  </p:notesMasterIdLst>
  <p:sldIdLst>
    <p:sldId id="256" r:id="rId2"/>
    <p:sldId id="259" r:id="rId3"/>
    <p:sldId id="261" r:id="rId4"/>
    <p:sldId id="312" r:id="rId5"/>
    <p:sldId id="310" r:id="rId6"/>
    <p:sldId id="257" r:id="rId7"/>
    <p:sldId id="320" r:id="rId8"/>
    <p:sldId id="269" r:id="rId9"/>
    <p:sldId id="313" r:id="rId10"/>
    <p:sldId id="314" r:id="rId11"/>
    <p:sldId id="287" r:id="rId12"/>
    <p:sldId id="288" r:id="rId13"/>
    <p:sldId id="293" r:id="rId14"/>
    <p:sldId id="307" r:id="rId15"/>
    <p:sldId id="308" r:id="rId16"/>
    <p:sldId id="304" r:id="rId17"/>
    <p:sldId id="306" r:id="rId18"/>
    <p:sldId id="305" r:id="rId19"/>
    <p:sldId id="318" r:id="rId20"/>
    <p:sldId id="321" r:id="rId21"/>
    <p:sldId id="290" r:id="rId22"/>
    <p:sldId id="294" r:id="rId23"/>
    <p:sldId id="291" r:id="rId24"/>
    <p:sldId id="316" r:id="rId25"/>
    <p:sldId id="317" r:id="rId26"/>
    <p:sldId id="264" r:id="rId27"/>
    <p:sldId id="311" r:id="rId28"/>
    <p:sldId id="295" r:id="rId29"/>
    <p:sldId id="296" r:id="rId30"/>
    <p:sldId id="297" r:id="rId31"/>
    <p:sldId id="298" r:id="rId32"/>
    <p:sldId id="299" r:id="rId33"/>
    <p:sldId id="300" r:id="rId34"/>
    <p:sldId id="301" r:id="rId35"/>
    <p:sldId id="258" r:id="rId36"/>
    <p:sldId id="260" r:id="rId37"/>
    <p:sldId id="262" r:id="rId38"/>
    <p:sldId id="263" r:id="rId39"/>
    <p:sldId id="265" r:id="rId40"/>
    <p:sldId id="266" r:id="rId41"/>
    <p:sldId id="267" r:id="rId42"/>
    <p:sldId id="268" r:id="rId43"/>
    <p:sldId id="270" r:id="rId44"/>
    <p:sldId id="271" r:id="rId45"/>
    <p:sldId id="272" r:id="rId46"/>
    <p:sldId id="273" r:id="rId47"/>
    <p:sldId id="274" r:id="rId48"/>
    <p:sldId id="275" r:id="rId49"/>
    <p:sldId id="276" r:id="rId50"/>
    <p:sldId id="277" r:id="rId51"/>
    <p:sldId id="278" r:id="rId52"/>
    <p:sldId id="279" r:id="rId53"/>
    <p:sldId id="280" r:id="rId54"/>
    <p:sldId id="281" r:id="rId55"/>
    <p:sldId id="282" r:id="rId56"/>
    <p:sldId id="283" r:id="rId57"/>
    <p:sldId id="284" r:id="rId58"/>
    <p:sldId id="285" r:id="rId59"/>
  </p:sldIdLst>
  <p:sldSz cx="9144000" cy="5143500" type="screen16x9"/>
  <p:notesSz cx="6858000" cy="9144000"/>
  <p:embeddedFontLst>
    <p:embeddedFont>
      <p:font typeface="Calibri" panose="020F0502020204030204" pitchFamily="34" charset="0"/>
      <p:regular r:id="rId61"/>
      <p:bold r:id="rId62"/>
      <p:italic r:id="rId63"/>
      <p:boldItalic r:id="rId64"/>
    </p:embeddedFont>
    <p:embeddedFont>
      <p:font typeface="Cambria Math" panose="02040503050406030204" pitchFamily="18" charset="0"/>
      <p:regular r:id="rId65"/>
    </p:embeddedFont>
    <p:embeddedFont>
      <p:font typeface="Georgia" panose="02040502050405020303" pitchFamily="18" charset="0"/>
      <p:regular r:id="rId66"/>
      <p:bold r:id="rId67"/>
      <p:italic r:id="rId68"/>
      <p:boldItalic r:id="rId69"/>
    </p:embeddedFont>
    <p:embeddedFont>
      <p:font typeface="Nunito Sans" panose="020B0604020202020204"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98"/>
  </p:normalViewPr>
  <p:slideViewPr>
    <p:cSldViewPr snapToGrid="0" snapToObjects="1">
      <p:cViewPr varScale="1">
        <p:scale>
          <a:sx n="142" d="100"/>
          <a:sy n="142" d="100"/>
        </p:scale>
        <p:origin x="582"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5322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46194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79731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7903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
        <p:nvSpPr>
          <p:cNvPr id="2" name="CasellaDiTesto 1">
            <a:extLst>
              <a:ext uri="{FF2B5EF4-FFF2-40B4-BE49-F238E27FC236}">
                <a16:creationId xmlns:a16="http://schemas.microsoft.com/office/drawing/2014/main" id="{974319A6-D56B-44EA-9408-AD2EC6651E44}"/>
              </a:ext>
            </a:extLst>
          </p:cNvPr>
          <p:cNvSpPr txBox="1"/>
          <p:nvPr/>
        </p:nvSpPr>
        <p:spPr>
          <a:xfrm>
            <a:off x="468925" y="4049486"/>
            <a:ext cx="2995512" cy="738664"/>
          </a:xfrm>
          <a:prstGeom prst="rect">
            <a:avLst/>
          </a:prstGeom>
          <a:noFill/>
        </p:spPr>
        <p:txBody>
          <a:bodyPr wrap="square" rtlCol="0">
            <a:spAutoFit/>
          </a:bodyPr>
          <a:lstStyle/>
          <a:p>
            <a:r>
              <a:rPr lang="it-IT" dirty="0">
                <a:solidFill>
                  <a:srgbClr val="666666"/>
                </a:solidFill>
                <a:latin typeface="Georgia" panose="02040502050405020303" pitchFamily="18" charset="0"/>
              </a:rPr>
              <a:t>Carnati Emanuele          781231</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De Cicco Alessandro	834225</a:t>
            </a:r>
            <a:br>
              <a:rPr lang="it-IT" dirty="0">
                <a:solidFill>
                  <a:srgbClr val="666666"/>
                </a:solidFill>
                <a:latin typeface="Georgia" panose="02040502050405020303" pitchFamily="18" charset="0"/>
              </a:rPr>
            </a:br>
            <a:r>
              <a:rPr lang="it-IT" dirty="0">
                <a:solidFill>
                  <a:srgbClr val="666666"/>
                </a:solidFill>
                <a:latin typeface="Georgia" panose="02040502050405020303" pitchFamily="18" charset="0"/>
              </a:rPr>
              <a:t>Mammana Lorenzo       807391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3.</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
        <p:nvSpPr>
          <p:cNvPr id="6" name="Google Shape;137;p20">
            <a:extLst>
              <a:ext uri="{FF2B5EF4-FFF2-40B4-BE49-F238E27FC236}">
                <a16:creationId xmlns:a16="http://schemas.microsoft.com/office/drawing/2014/main" id="{538EBD8E-3776-47A5-A56D-CE843B57916A}"/>
              </a:ext>
            </a:extLst>
          </p:cNvPr>
          <p:cNvSpPr txBox="1">
            <a:spLocks/>
          </p:cNvSpPr>
          <p:nvPr/>
        </p:nvSpPr>
        <p:spPr>
          <a:xfrm>
            <a:off x="282428" y="747432"/>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800" i="0" dirty="0">
                <a:solidFill>
                  <a:srgbClr val="666666"/>
                </a:solidFill>
              </a:rPr>
            </a:br>
            <a:endParaRPr lang="it-IT" sz="28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a:t>
            </a:r>
            <a:r>
              <a:rPr lang="it-IT" i="0" dirty="0">
                <a:solidFill>
                  <a:srgbClr val="666666"/>
                </a:solidFill>
              </a:rPr>
              <a:t> 5/59 </a:t>
            </a:r>
            <a:br>
              <a:rPr lang="it-IT" i="0" dirty="0">
                <a:solidFill>
                  <a:srgbClr val="666666"/>
                </a:solidFill>
              </a:rPr>
            </a:b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shape</a:t>
            </a:r>
            <a:r>
              <a:rPr lang="it-IT" sz="1400" i="0" dirty="0">
                <a:solidFill>
                  <a:srgbClr val="666666"/>
                </a:solidFill>
              </a:rPr>
              <a:t> like </a:t>
            </a:r>
            <a:r>
              <a:rPr lang="it-IT" sz="1400" i="0" dirty="0" err="1">
                <a:solidFill>
                  <a:srgbClr val="666666"/>
                </a:solidFill>
              </a:rPr>
              <a:t>surface</a:t>
            </a:r>
            <a:r>
              <a:rPr lang="it-IT" sz="1400" i="0" dirty="0">
                <a:solidFill>
                  <a:srgbClr val="666666"/>
                </a:solidFill>
              </a:rPr>
              <a:t>, </a:t>
            </a:r>
            <a:r>
              <a:rPr lang="it-IT" sz="1400" i="0" dirty="0" err="1">
                <a:solidFill>
                  <a:srgbClr val="666666"/>
                </a:solidFill>
              </a:rPr>
              <a:t>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volume (MTV). </a:t>
            </a:r>
          </a:p>
          <a:p>
            <a:pPr marL="127000" indent="0">
              <a:buClr>
                <a:srgbClr val="666666"/>
              </a:buClr>
              <a:buNone/>
            </a:pPr>
            <a:r>
              <a:rPr lang="it-IT" sz="1400" i="0" dirty="0" err="1">
                <a:solidFill>
                  <a:srgbClr val="666666"/>
                </a:solidFill>
              </a:rPr>
              <a:t>Usually</a:t>
            </a:r>
            <a:r>
              <a:rPr lang="it-IT" sz="1400" i="0" dirty="0">
                <a:solidFill>
                  <a:srgbClr val="666666"/>
                </a:solidFill>
              </a:rPr>
              <a:t>, the more </a:t>
            </a:r>
            <a:r>
              <a:rPr lang="it-IT" sz="1400" i="0" dirty="0" err="1">
                <a:solidFill>
                  <a:srgbClr val="666666"/>
                </a:solidFill>
              </a:rPr>
              <a:t>irregular</a:t>
            </a:r>
            <a:r>
              <a:rPr lang="it-IT" sz="1400" i="0" dirty="0">
                <a:solidFill>
                  <a:srgbClr val="666666"/>
                </a:solidFill>
              </a:rPr>
              <a:t> </a:t>
            </a:r>
            <a:r>
              <a:rPr lang="it-IT" sz="1400" i="0" dirty="0" err="1">
                <a:solidFill>
                  <a:srgbClr val="666666"/>
                </a:solidFill>
              </a:rPr>
              <a:t>is</a:t>
            </a:r>
            <a:r>
              <a:rPr lang="it-IT" sz="1400" i="0" dirty="0">
                <a:solidFill>
                  <a:srgbClr val="666666"/>
                </a:solidFill>
              </a:rPr>
              <a:t> a </a:t>
            </a:r>
            <a:r>
              <a:rPr lang="it-IT" sz="1400" i="0" dirty="0" err="1">
                <a:solidFill>
                  <a:srgbClr val="666666"/>
                </a:solidFill>
              </a:rPr>
              <a:t>lesion</a:t>
            </a:r>
            <a:r>
              <a:rPr lang="it-IT" sz="1400" i="0" dirty="0">
                <a:solidFill>
                  <a:srgbClr val="666666"/>
                </a:solidFill>
              </a:rPr>
              <a:t> </a:t>
            </a:r>
            <a:r>
              <a:rPr lang="it-IT" sz="1400" i="0" dirty="0" err="1">
                <a:solidFill>
                  <a:srgbClr val="666666"/>
                </a:solidFill>
              </a:rPr>
              <a:t>shaped</a:t>
            </a:r>
            <a:r>
              <a:rPr lang="it-IT" sz="1400" i="0" dirty="0">
                <a:solidFill>
                  <a:srgbClr val="666666"/>
                </a:solidFill>
              </a:rPr>
              <a:t>, the more the </a:t>
            </a:r>
            <a:r>
              <a:rPr lang="it-IT" sz="1400" i="0" dirty="0" err="1">
                <a:solidFill>
                  <a:srgbClr val="666666"/>
                </a:solidFill>
              </a:rPr>
              <a:t>tumour</a:t>
            </a:r>
            <a:r>
              <a:rPr lang="it-IT" sz="1400" i="0" dirty="0">
                <a:solidFill>
                  <a:srgbClr val="666666"/>
                </a:solidFill>
              </a:rPr>
              <a:t> </a:t>
            </a:r>
            <a:r>
              <a:rPr lang="it-IT" sz="1400" i="0" dirty="0" err="1">
                <a:solidFill>
                  <a:srgbClr val="666666"/>
                </a:solidFill>
              </a:rPr>
              <a:t>is</a:t>
            </a:r>
            <a:r>
              <a:rPr lang="it-IT" sz="1400" i="0" dirty="0">
                <a:solidFill>
                  <a:srgbClr val="666666"/>
                </a:solidFill>
              </a:rPr>
              <a:t> aggressive.</a:t>
            </a:r>
            <a:br>
              <a:rPr lang="en-US" i="0" dirty="0">
                <a:solidFill>
                  <a:srgbClr val="666666"/>
                </a:solidFill>
              </a:rPr>
            </a:br>
            <a:endParaRPr lang="en-US" i="0" dirty="0">
              <a:solidFill>
                <a:srgbClr val="666666"/>
              </a:solidFill>
            </a:endParaRPr>
          </a:p>
          <a:p>
            <a:pPr marL="127000" indent="0">
              <a:buClr>
                <a:srgbClr val="666666"/>
              </a:buClr>
              <a:buNone/>
            </a:pPr>
            <a:r>
              <a:rPr lang="it-IT" dirty="0" err="1">
                <a:solidFill>
                  <a:srgbClr val="666666"/>
                </a:solidFill>
              </a:rPr>
              <a:t>Histogram-based</a:t>
            </a:r>
            <a:r>
              <a:rPr lang="it-IT" dirty="0">
                <a:solidFill>
                  <a:srgbClr val="666666"/>
                </a:solidFill>
              </a:rPr>
              <a:t> features: 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a:t>
            </a:r>
            <a:r>
              <a:rPr lang="it-IT" sz="1400" i="0" dirty="0" err="1">
                <a:solidFill>
                  <a:srgbClr val="666666"/>
                </a:solidFill>
              </a:rPr>
              <a:t>various</a:t>
            </a:r>
            <a:r>
              <a:rPr lang="it-IT" sz="1400" i="0" dirty="0">
                <a:solidFill>
                  <a:srgbClr val="666666"/>
                </a:solidFill>
              </a:rPr>
              <a:t>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a:t>
            </a:r>
            <a:r>
              <a:rPr lang="it-IT" sz="1400" i="0" dirty="0" err="1">
                <a:solidFill>
                  <a:srgbClr val="666666"/>
                </a:solidFill>
              </a:rPr>
              <a:t>level</a:t>
            </a:r>
            <a:r>
              <a:rPr lang="it-IT" sz="1400" i="0" dirty="0">
                <a:solidFill>
                  <a:srgbClr val="666666"/>
                </a:solidFill>
              </a:rPr>
              <a:t> of the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such</a:t>
            </a:r>
            <a:r>
              <a:rPr lang="it-IT" sz="1400" i="0" dirty="0">
                <a:solidFill>
                  <a:srgbClr val="666666"/>
                </a:solidFill>
              </a:rPr>
              <a:t> </a:t>
            </a:r>
            <a:r>
              <a:rPr lang="it-IT" sz="1400" i="0" dirty="0" err="1">
                <a:solidFill>
                  <a:srgbClr val="666666"/>
                </a:solidFill>
              </a:rPr>
              <a:t>as</a:t>
            </a:r>
            <a:r>
              <a:rPr lang="it-IT" sz="1400" i="0" dirty="0">
                <a:solidFill>
                  <a:srgbClr val="666666"/>
                </a:solidFill>
              </a:rPr>
              <a:t>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etc.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
        <p:nvSpPr>
          <p:cNvPr id="11" name="Titolo 1">
            <a:extLst>
              <a:ext uri="{FF2B5EF4-FFF2-40B4-BE49-F238E27FC236}">
                <a16:creationId xmlns:a16="http://schemas.microsoft.com/office/drawing/2014/main" id="{8AE73CB4-489C-43F8-9E9B-7E41FCDD994C}"/>
              </a:ext>
            </a:extLst>
          </p:cNvPr>
          <p:cNvSpPr>
            <a:spLocks noGrp="1"/>
          </p:cNvSpPr>
          <p:nvPr>
            <p:ph type="title"/>
          </p:nvPr>
        </p:nvSpPr>
        <p:spPr>
          <a:xfrm>
            <a:off x="363150" y="587287"/>
            <a:ext cx="4698260" cy="3969425"/>
          </a:xfrm>
        </p:spPr>
        <p:txBody>
          <a:bodyPr/>
          <a:lstStyle/>
          <a:p>
            <a:pPr>
              <a:buClr>
                <a:srgbClr val="666666"/>
              </a:buClr>
            </a:pPr>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GLCM </a:t>
            </a:r>
            <a:r>
              <a:rPr lang="it-IT" sz="1600" dirty="0">
                <a:solidFill>
                  <a:srgbClr val="666666"/>
                </a:solidFill>
                <a:latin typeface="Georgia" panose="02040502050405020303" pitchFamily="18" charset="0"/>
              </a:rPr>
              <a:t>(</a:t>
            </a:r>
            <a:r>
              <a:rPr lang="it-IT" sz="1600" i="1" dirty="0">
                <a:solidFill>
                  <a:srgbClr val="666666"/>
                </a:solidFill>
                <a:latin typeface="Georgia" panose="02040502050405020303" pitchFamily="18" charset="0"/>
              </a:rPr>
              <a:t>Gray Level Co-</a:t>
            </a:r>
            <a:r>
              <a:rPr lang="it-IT" sz="1600" i="1" dirty="0" err="1">
                <a:solidFill>
                  <a:srgbClr val="666666"/>
                </a:solidFill>
                <a:latin typeface="Georgia" panose="02040502050405020303" pitchFamily="18" charset="0"/>
              </a:rPr>
              <a:t>Occurence</a:t>
            </a:r>
            <a:r>
              <a:rPr lang="it-IT" sz="1600" i="1" dirty="0">
                <a:solidFill>
                  <a:srgbClr val="666666"/>
                </a:solidFill>
                <a:latin typeface="Georgia" panose="02040502050405020303" pitchFamily="18" charset="0"/>
              </a:rPr>
              <a:t> Matrix): 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times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pixels.</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GLRLM (Gray Level </a:t>
            </a:r>
            <a:r>
              <a:rPr lang="it-IT" sz="1600" i="1" dirty="0" err="1">
                <a:solidFill>
                  <a:srgbClr val="666666"/>
                </a:solidFill>
                <a:latin typeface="Georgia" panose="02040502050405020303" pitchFamily="18" charset="0"/>
              </a:rPr>
              <a:t>Run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Length</a:t>
            </a:r>
            <a:r>
              <a:rPr lang="it-IT" sz="1600" i="1" dirty="0">
                <a:solidFill>
                  <a:srgbClr val="666666"/>
                </a:solidFill>
                <a:latin typeface="Georgia" panose="02040502050405020303" pitchFamily="18" charset="0"/>
              </a:rPr>
              <a:t> Matrix): 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length</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pixels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along</a:t>
            </a:r>
            <a:r>
              <a:rPr lang="it-IT" sz="1400" dirty="0">
                <a:solidFill>
                  <a:srgbClr val="666666"/>
                </a:solidFill>
                <a:latin typeface="Georgia" panose="02040502050405020303" pitchFamily="18" charset="0"/>
              </a:rPr>
              <a:t> one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Tree>
    <p:extLst>
      <p:ext uri="{BB962C8B-B14F-4D97-AF65-F5344CB8AC3E}">
        <p14:creationId xmlns:p14="http://schemas.microsoft.com/office/powerpoint/2010/main" val="946609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
        <p:nvSpPr>
          <p:cNvPr id="8" name="CasellaDiTesto 7">
            <a:extLst>
              <a:ext uri="{FF2B5EF4-FFF2-40B4-BE49-F238E27FC236}">
                <a16:creationId xmlns:a16="http://schemas.microsoft.com/office/drawing/2014/main" id="{07B036BF-C007-42A1-A4ED-B074EC34BC21}"/>
              </a:ext>
            </a:extLst>
          </p:cNvPr>
          <p:cNvSpPr txBox="1"/>
          <p:nvPr/>
        </p:nvSpPr>
        <p:spPr>
          <a:xfrm>
            <a:off x="564856" y="809107"/>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endParaRPr lang="it-IT" sz="2000" dirty="0"/>
          </a:p>
        </p:txBody>
      </p:sp>
      <p:sp>
        <p:nvSpPr>
          <p:cNvPr id="13" name="CasellaDiTesto 12">
            <a:extLst>
              <a:ext uri="{FF2B5EF4-FFF2-40B4-BE49-F238E27FC236}">
                <a16:creationId xmlns:a16="http://schemas.microsoft.com/office/drawing/2014/main" id="{1DE39ADC-D2C2-4A61-B3E0-DEFDAABECAC6}"/>
              </a:ext>
            </a:extLst>
          </p:cNvPr>
          <p:cNvSpPr txBox="1"/>
          <p:nvPr/>
        </p:nvSpPr>
        <p:spPr>
          <a:xfrm>
            <a:off x="564856" y="1188833"/>
            <a:ext cx="4719524" cy="3077766"/>
          </a:xfrm>
          <a:prstGeom prst="rect">
            <a:avLst/>
          </a:prstGeom>
          <a:noFill/>
        </p:spPr>
        <p:txBody>
          <a:bodyPr wrap="square" rtlCol="0">
            <a:spAutoFit/>
          </a:bodyPr>
          <a:lstStyle/>
          <a:p>
            <a:endParaRPr lang="it-IT" sz="20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GLSZM(Gray-Level Size Zone Matrix): 13/59</a:t>
            </a:r>
            <a:br>
              <a:rPr lang="it-IT" sz="2000" i="1" dirty="0">
                <a:solidFill>
                  <a:srgbClr val="666666"/>
                </a:solidFill>
                <a:latin typeface="Georgia" panose="02040502050405020303" pitchFamily="18" charset="0"/>
              </a:rPr>
            </a:br>
            <a:r>
              <a:rPr lang="it-IT" i="1" dirty="0" err="1">
                <a:solidFill>
                  <a:srgbClr val="666666"/>
                </a:solidFill>
                <a:latin typeface="Georgia" panose="02040502050405020303" pitchFamily="18" charset="0"/>
              </a:rPr>
              <a:t>R</a:t>
            </a:r>
            <a:r>
              <a:rPr lang="it-IT" dirty="0" err="1">
                <a:solidFill>
                  <a:srgbClr val="666666"/>
                </a:solidFill>
                <a:latin typeface="Georgia" panose="02040502050405020303" pitchFamily="18" charset="0"/>
              </a:rPr>
              <a:t>epresents</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These</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r>
              <a:rPr lang="en-US" sz="1600" i="1" dirty="0">
                <a:solidFill>
                  <a:srgbClr val="666666"/>
                </a:solidFill>
                <a:latin typeface="Georgia" panose="02040502050405020303" pitchFamily="18" charset="0"/>
              </a:rPr>
              <a:t>NGTDM(</a:t>
            </a:r>
            <a:r>
              <a:rPr lang="en-US" sz="1600" i="1" dirty="0" err="1">
                <a:solidFill>
                  <a:srgbClr val="666666"/>
                </a:solidFill>
                <a:latin typeface="Georgia" panose="02040502050405020303" pitchFamily="18" charset="0"/>
              </a:rPr>
              <a:t>Neighbouring</a:t>
            </a:r>
            <a:r>
              <a:rPr lang="en-US" sz="1600" i="1" dirty="0">
                <a:solidFill>
                  <a:srgbClr val="666666"/>
                </a:solidFill>
                <a:latin typeface="Georgia" panose="02040502050405020303" pitchFamily="18" charset="0"/>
              </a:rPr>
              <a:t> Gray Tone Difference 	        Matrix): 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31595124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10000" r="-3000" b="1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 selection</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5054133" cy="3539430"/>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feature </a:t>
            </a:r>
            <a:r>
              <a:rPr lang="it-IT" sz="1600" i="1" dirty="0" err="1">
                <a:solidFill>
                  <a:srgbClr val="666666"/>
                </a:solidFill>
                <a:latin typeface="Georgia" panose="02040502050405020303" pitchFamily="18" charset="0"/>
              </a:rPr>
              <a:t>selection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based on a </a:t>
            </a:r>
            <a:r>
              <a:rPr lang="it-IT" sz="1600" i="1" dirty="0" err="1">
                <a:solidFill>
                  <a:srgbClr val="666666"/>
                </a:solidFill>
                <a:latin typeface="Georgia" panose="02040502050405020303" pitchFamily="18" charset="0"/>
              </a:rPr>
              <a:t>naive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bayesian</a:t>
            </a:r>
            <a:r>
              <a:rPr lang="it-IT" sz="1600" i="1" dirty="0">
                <a:solidFill>
                  <a:srgbClr val="666666"/>
                </a:solidFill>
                <a:latin typeface="Georgia" panose="02040502050405020303" pitchFamily="18" charset="0"/>
              </a:rPr>
              <a:t> forward selection implemented in KNIME. </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A </a:t>
            </a:r>
            <a:r>
              <a:rPr lang="it-IT" sz="1600" i="1" dirty="0" err="1">
                <a:solidFill>
                  <a:srgbClr val="666666"/>
                </a:solidFill>
                <a:latin typeface="Georgia" panose="02040502050405020303" pitchFamily="18" charset="0"/>
              </a:rPr>
              <a:t>correlation</a:t>
            </a:r>
            <a:r>
              <a:rPr lang="it-IT" sz="1600" i="1" dirty="0">
                <a:solidFill>
                  <a:srgbClr val="666666"/>
                </a:solidFill>
                <a:latin typeface="Georgia" panose="02040502050405020303" pitchFamily="18" charset="0"/>
              </a:rPr>
              <a:t> filter </a:t>
            </a:r>
            <a:r>
              <a:rPr lang="it-IT" sz="1600" i="1" dirty="0" err="1">
                <a:solidFill>
                  <a:srgbClr val="666666"/>
                </a:solidFill>
                <a:latin typeface="Georgia" panose="02040502050405020303" pitchFamily="18" charset="0"/>
              </a:rPr>
              <a:t>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applyed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before</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performing</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this</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method</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It</a:t>
            </a:r>
            <a:r>
              <a:rPr lang="it-IT" sz="1600" i="1" dirty="0">
                <a:solidFill>
                  <a:srgbClr val="666666"/>
                </a:solidFill>
                <a:latin typeface="Georgia" panose="02040502050405020303" pitchFamily="18" charset="0"/>
              </a:rPr>
              <a:t> </a:t>
            </a:r>
            <a:r>
              <a:rPr lang="en" sz="1600" i="1" dirty="0">
                <a:solidFill>
                  <a:srgbClr val="666666"/>
                </a:solidFill>
                <a:latin typeface="Georgia" panose="02040502050405020303" pitchFamily="18" charset="0"/>
              </a:rPr>
              <a:t>reduce</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our feature set by removing highly correlated features (</a:t>
            </a:r>
            <a:r>
              <a:rPr lang="it-IT" sz="1600" i="1" dirty="0">
                <a:solidFill>
                  <a:srgbClr val="666666"/>
                </a:solidFill>
                <a:latin typeface="Georgia" panose="02040502050405020303" pitchFamily="18" charset="0"/>
              </a:rPr>
              <a:t>PCC &gt; 0.9)</a:t>
            </a:r>
            <a:r>
              <a:rPr lang="en" sz="1600" i="1" dirty="0">
                <a:solidFill>
                  <a:srgbClr val="666666"/>
                </a:solidFill>
                <a:latin typeface="Georgia" panose="02040502050405020303" pitchFamily="18" charset="0"/>
              </a:rPr>
              <a:t>.</a:t>
            </a:r>
          </a:p>
          <a:p>
            <a:endParaRPr lang="en"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 smaller feature </a:t>
            </a:r>
            <a:r>
              <a:rPr lang="it-IT" sz="1600" i="1" dirty="0">
                <a:solidFill>
                  <a:srgbClr val="666666"/>
                </a:solidFill>
                <a:latin typeface="Georgia" panose="02040502050405020303" pitchFamily="18" charset="0"/>
              </a:rPr>
              <a:t>set </a:t>
            </a:r>
            <a:r>
              <a:rPr lang="it-IT" sz="1600" i="1" dirty="0" err="1">
                <a:solidFill>
                  <a:srgbClr val="666666"/>
                </a:solidFill>
                <a:latin typeface="Georgia" panose="02040502050405020303" pitchFamily="18" charset="0"/>
              </a:rPr>
              <a:t>reduces</a:t>
            </a:r>
            <a:r>
              <a:rPr lang="it-IT" sz="1600" i="1" dirty="0">
                <a:solidFill>
                  <a:srgbClr val="666666"/>
                </a:solidFill>
                <a:latin typeface="Georgia" panose="02040502050405020303" pitchFamily="18" charset="0"/>
              </a:rPr>
              <a:t> model </a:t>
            </a:r>
            <a:r>
              <a:rPr lang="it-IT" sz="1600" i="1" dirty="0" err="1">
                <a:solidFill>
                  <a:srgbClr val="666666"/>
                </a:solidFill>
                <a:latin typeface="Georgia" panose="02040502050405020303" pitchFamily="18" charset="0"/>
              </a:rPr>
              <a:t>complexity</a:t>
            </a:r>
            <a:r>
              <a:rPr lang="it-IT" sz="1600" i="1" dirty="0">
                <a:solidFill>
                  <a:srgbClr val="666666"/>
                </a:solidFill>
                <a:latin typeface="Georgia" panose="02040502050405020303" pitchFamily="18" charset="0"/>
              </a:rPr>
              <a:t> and </a:t>
            </a:r>
            <a:r>
              <a:rPr lang="it-IT" sz="1600" i="1" dirty="0" err="1">
                <a:solidFill>
                  <a:srgbClr val="666666"/>
                </a:solidFill>
                <a:latin typeface="Georgia" panose="02040502050405020303" pitchFamily="18" charset="0"/>
              </a:rPr>
              <a:t>tends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prevent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overfitting</a:t>
            </a:r>
            <a:r>
              <a:rPr lang="it-IT" sz="1600" i="1" dirty="0">
                <a:solidFill>
                  <a:srgbClr val="666666"/>
                </a:solidFill>
                <a:latin typeface="Georgia" panose="02040502050405020303" pitchFamily="18" charset="0"/>
              </a:rPr>
              <a:t>.</a:t>
            </a:r>
          </a:p>
          <a:p>
            <a:endParaRPr lang="it-IT"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After the iteration</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17 columns are chosen, beyond the label column.</a:t>
            </a:r>
          </a:p>
          <a:p>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rotWithShape="1">
          <a:blip r:embed="rId3"/>
          <a:srcRect r="42790"/>
          <a:stretch/>
        </p:blipFill>
        <p:spPr>
          <a:xfrm>
            <a:off x="6430972" y="664260"/>
            <a:ext cx="1758287"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chosen</a:t>
            </a:r>
            <a:r>
              <a:rPr lang="it-IT" dirty="0">
                <a:solidFill>
                  <a:srgbClr val="666666"/>
                </a:solidFill>
              </a:rPr>
              <a:t>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rotWithShape="1">
          <a:blip r:embed="rId3"/>
          <a:srcRect r="16162"/>
          <a:stretch/>
        </p:blipFill>
        <p:spPr>
          <a:xfrm>
            <a:off x="5068953" y="-49"/>
            <a:ext cx="3487831" cy="5143500"/>
          </a:xfrm>
          <a:prstGeom prst="rect">
            <a:avLst/>
          </a:prstGeom>
        </p:spPr>
      </p:pic>
      <p:pic>
        <p:nvPicPr>
          <p:cNvPr id="5" name="Immagine 4">
            <a:extLst>
              <a:ext uri="{FF2B5EF4-FFF2-40B4-BE49-F238E27FC236}">
                <a16:creationId xmlns:a16="http://schemas.microsoft.com/office/drawing/2014/main" id="{65F0480C-DCF9-4C71-B346-5E74C509A5AA}"/>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With </a:t>
            </a:r>
            <a:r>
              <a:rPr lang="it-IT" dirty="0" err="1">
                <a:solidFill>
                  <a:srgbClr val="666666"/>
                </a:solidFill>
              </a:rPr>
              <a:t>respect</a:t>
            </a:r>
            <a:r>
              <a:rPr lang="it-IT" dirty="0">
                <a:solidFill>
                  <a:srgbClr val="666666"/>
                </a:solidFill>
              </a:rPr>
              <a:t> to the </a:t>
            </a:r>
            <a:r>
              <a:rPr lang="it-IT" dirty="0" err="1">
                <a:solidFill>
                  <a:srgbClr val="666666"/>
                </a:solidFill>
              </a:rPr>
              <a:t>chosen</a:t>
            </a:r>
            <a:r>
              <a:rPr lang="it-IT" dirty="0">
                <a:solidFill>
                  <a:srgbClr val="666666"/>
                </a:solidFill>
              </a:rPr>
              <a:t> </a:t>
            </a:r>
            <a:r>
              <a:rPr lang="it-IT" dirty="0" err="1">
                <a:solidFill>
                  <a:srgbClr val="666666"/>
                </a:solidFill>
              </a:rPr>
              <a:t>segmentation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just 2 of the 11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(p </a:t>
            </a:r>
            <a:r>
              <a:rPr lang="it-IT" dirty="0" err="1">
                <a:solidFill>
                  <a:srgbClr val="666666"/>
                </a:solidFill>
              </a:rPr>
              <a:t>value</a:t>
            </a:r>
            <a:r>
              <a:rPr lang="it-IT" dirty="0">
                <a:solidFill>
                  <a:srgbClr val="666666"/>
                </a:solidFill>
              </a:rPr>
              <a:t> ≥ </a:t>
            </a:r>
            <a:r>
              <a:rPr lang="it-IT" sz="1200" dirty="0">
                <a:solidFill>
                  <a:srgbClr val="666666"/>
                </a:solidFill>
              </a:rPr>
              <a:t>0.05</a:t>
            </a:r>
            <a:r>
              <a:rPr lang="it-IT" dirty="0">
                <a:solidFill>
                  <a:srgbClr val="666666"/>
                </a:solidFill>
              </a:rPr>
              <a:t>)</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err="1">
                <a:solidFill>
                  <a:srgbClr val="666666"/>
                </a:solidFill>
              </a:rPr>
              <a:t>GLCM_Sumaverage</a:t>
            </a:r>
            <a:endParaRPr lang="it-IT" sz="1200" dirty="0">
              <a:solidFill>
                <a:srgbClr val="666666"/>
              </a:solidFill>
            </a:endParaRP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endParaRPr lang="it-IT" dirty="0">
              <a:solidFill>
                <a:srgbClr val="666666"/>
              </a:solidFill>
            </a:endParaRP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l="2697" r="3108" b="24837"/>
          <a:stretch/>
        </p:blipFill>
        <p:spPr>
          <a:xfrm>
            <a:off x="6004112" y="70597"/>
            <a:ext cx="2158254" cy="5002306"/>
          </a:xfrm>
          <a:prstGeom prst="rect">
            <a:avLst/>
          </a:prstGeom>
        </p:spPr>
      </p:pic>
    </p:spTree>
    <p:extLst>
      <p:ext uri="{BB962C8B-B14F-4D97-AF65-F5344CB8AC3E}">
        <p14:creationId xmlns:p14="http://schemas.microsoft.com/office/powerpoint/2010/main" val="41092021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a:lnSpc>
                <a:spcPct val="150000"/>
              </a:lnSpc>
              <a:buClr>
                <a:schemeClr val="tx1"/>
              </a:buClr>
            </a:pPr>
            <a:r>
              <a:rPr lang="it-IT" dirty="0" err="1"/>
              <a:t>Introduction</a:t>
            </a:r>
            <a:endParaRPr lang="it-IT" dirty="0"/>
          </a:p>
          <a:p>
            <a:pPr lvl="0">
              <a:lnSpc>
                <a:spcPct val="150000"/>
              </a:lnSpc>
              <a:buClr>
                <a:schemeClr val="tx1"/>
              </a:buClr>
            </a:pPr>
            <a:r>
              <a:rPr lang="it-IT" dirty="0"/>
              <a:t>Goal of the Project &amp; Dataset</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a:t>Feature </a:t>
            </a:r>
            <a:r>
              <a:rPr lang="it-IT" dirty="0" err="1"/>
              <a:t>Selection</a:t>
            </a:r>
            <a:endParaRPr lang="it-IT" dirty="0"/>
          </a:p>
          <a:p>
            <a:pPr>
              <a:lnSpc>
                <a:spcPct val="150000"/>
              </a:lnSpc>
              <a:buClr>
                <a:schemeClr val="tx1"/>
              </a:buClr>
            </a:pPr>
            <a:r>
              <a:rPr lang="it-IT" dirty="0" err="1"/>
              <a:t>Classification</a:t>
            </a:r>
            <a:r>
              <a:rPr lang="it-IT" dirty="0"/>
              <a:t> Model</a:t>
            </a:r>
            <a:br>
              <a:rPr lang="it-IT" dirty="0"/>
            </a:br>
            <a:r>
              <a:rPr lang="it-IT" dirty="0"/>
              <a:t>- </a:t>
            </a:r>
            <a:r>
              <a:rPr lang="it-IT" sz="1400" i="1" dirty="0"/>
              <a:t>SVM</a:t>
            </a:r>
            <a:br>
              <a:rPr lang="it-IT" sz="1400" i="1" dirty="0"/>
            </a:br>
            <a:r>
              <a:rPr lang="it-IT" sz="1400" i="1" dirty="0"/>
              <a:t>- </a:t>
            </a:r>
            <a:r>
              <a:rPr lang="it-IT" sz="1400" i="1" dirty="0" err="1"/>
              <a:t>Decision</a:t>
            </a:r>
            <a:r>
              <a:rPr lang="it-IT" sz="1400" i="1" dirty="0"/>
              <a:t> </a:t>
            </a:r>
            <a:r>
              <a:rPr lang="it-IT" sz="1400" i="1" dirty="0" err="1"/>
              <a:t>Tree</a:t>
            </a:r>
            <a:br>
              <a:rPr lang="it-IT" sz="1400" i="1" dirty="0"/>
            </a:br>
            <a:r>
              <a:rPr lang="it-IT" sz="1400" i="1" dirty="0"/>
              <a:t>- K-</a:t>
            </a:r>
            <a:r>
              <a:rPr lang="it-IT" sz="1400" i="1" dirty="0" err="1"/>
              <a:t>Means</a:t>
            </a:r>
            <a:r>
              <a:rPr lang="it-IT" sz="1400" i="1" dirty="0"/>
              <a:t> Clustering</a:t>
            </a:r>
          </a:p>
          <a:p>
            <a:pPr lvl="0">
              <a:lnSpc>
                <a:spcPct val="150000"/>
              </a:lnSpc>
              <a:buClr>
                <a:schemeClr val="tx1"/>
              </a:buClr>
            </a:pPr>
            <a:r>
              <a:rPr lang="it-IT" dirty="0" err="1">
                <a:solidFill>
                  <a:srgbClr val="FF0000"/>
                </a:solidFill>
              </a:rPr>
              <a:t>Conclusions</a:t>
            </a:r>
            <a:endParaRPr lang="it-IT" dirty="0">
              <a:solidFill>
                <a:srgbClr val="FF0000"/>
              </a:solidFill>
            </a:endParaRPr>
          </a:p>
          <a:p>
            <a:pPr marL="114300" lvl="0" indent="0">
              <a:lnSpc>
                <a:spcPct val="150000"/>
              </a:lnSpc>
              <a:buClr>
                <a:schemeClr val="tx1"/>
              </a:buClr>
              <a:buNone/>
            </a:pPr>
            <a:endParaRPr lang="it-IT" dirty="0">
              <a:solidFill>
                <a:schemeClr val="tx1"/>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20</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5" y="280312"/>
            <a:ext cx="4911573"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endParaRPr lang="it-IT" dirty="0">
              <a:solidFill>
                <a:srgbClr val="666666"/>
              </a:solidFill>
            </a:endParaRPr>
          </a:p>
          <a:p>
            <a:pPr marL="127000" indent="0">
              <a:buClr>
                <a:srgbClr val="666666"/>
              </a:buClr>
              <a:buNone/>
            </a:pPr>
            <a:r>
              <a:rPr lang="it-IT" dirty="0" err="1">
                <a:solidFill>
                  <a:srgbClr val="666666"/>
                </a:solidFill>
              </a:rPr>
              <a:t>Finally</a:t>
            </a:r>
            <a:r>
              <a:rPr lang="it-IT" dirty="0">
                <a:solidFill>
                  <a:srgbClr val="666666"/>
                </a:solidFill>
              </a:rPr>
              <a:t> 10 out of 31 </a:t>
            </a:r>
            <a:r>
              <a:rPr lang="it-IT" dirty="0" err="1">
                <a:solidFill>
                  <a:srgbClr val="666666"/>
                </a:solidFill>
              </a:rPr>
              <a:t>reliable</a:t>
            </a:r>
            <a:r>
              <a:rPr lang="it-IT" dirty="0">
                <a:solidFill>
                  <a:srgbClr val="666666"/>
                </a:solidFill>
              </a:rPr>
              <a:t> features </a:t>
            </a:r>
            <a:r>
              <a:rPr lang="it-IT" dirty="0" err="1">
                <a:solidFill>
                  <a:srgbClr val="666666"/>
                </a:solidFill>
              </a:rPr>
              <a:t>extracted</a:t>
            </a:r>
            <a:r>
              <a:rPr lang="it-IT" dirty="0">
                <a:solidFill>
                  <a:srgbClr val="666666"/>
                </a:solidFill>
              </a:rPr>
              <a:t> </a:t>
            </a:r>
            <a:r>
              <a:rPr lang="it-IT" dirty="0" err="1">
                <a:solidFill>
                  <a:srgbClr val="666666"/>
                </a:solidFill>
              </a:rPr>
              <a:t>using</a:t>
            </a:r>
            <a:r>
              <a:rPr lang="it-IT" dirty="0">
                <a:solidFill>
                  <a:srgbClr val="666666"/>
                </a:solidFill>
              </a:rPr>
              <a:t> a test-</a:t>
            </a:r>
            <a:r>
              <a:rPr lang="it-IT" dirty="0" err="1">
                <a:solidFill>
                  <a:srgbClr val="666666"/>
                </a:solidFill>
              </a:rPr>
              <a:t>retest</a:t>
            </a:r>
            <a:r>
              <a:rPr lang="it-IT" dirty="0">
                <a:solidFill>
                  <a:srgbClr val="666666"/>
                </a:solidFill>
              </a:rPr>
              <a:t> </a:t>
            </a:r>
            <a:r>
              <a:rPr lang="it-IT" dirty="0" err="1">
                <a:solidFill>
                  <a:srgbClr val="666666"/>
                </a:solidFill>
              </a:rPr>
              <a:t>experiment</a:t>
            </a:r>
            <a:r>
              <a:rPr lang="it-IT" dirty="0">
                <a:solidFill>
                  <a:srgbClr val="666666"/>
                </a:solidFill>
              </a:rPr>
              <a:t> (ICC ≥ 0.6)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selected</a:t>
            </a:r>
            <a:r>
              <a:rPr lang="it-IT" dirty="0">
                <a:solidFill>
                  <a:srgbClr val="666666"/>
                </a:solidFill>
              </a:rPr>
              <a:t>.</a:t>
            </a:r>
          </a:p>
          <a:p>
            <a:pPr marL="127000" indent="0">
              <a:buClr>
                <a:srgbClr val="666666"/>
              </a:buClr>
              <a:buNone/>
            </a:pPr>
            <a:endParaRPr lang="it-IT" dirty="0">
              <a:solidFill>
                <a:srgbClr val="666666"/>
              </a:solidFill>
            </a:endParaRPr>
          </a:p>
          <a:p>
            <a:pPr marL="127000" indent="0">
              <a:buClr>
                <a:srgbClr val="666666"/>
              </a:buClr>
              <a:buNone/>
            </a:pPr>
            <a:r>
              <a:rPr lang="it-IT" dirty="0">
                <a:solidFill>
                  <a:srgbClr val="666666"/>
                </a:solidFill>
              </a:rPr>
              <a:t>The features </a:t>
            </a:r>
            <a:r>
              <a:rPr lang="it-IT" dirty="0" err="1">
                <a:solidFill>
                  <a:srgbClr val="666666"/>
                </a:solidFill>
              </a:rPr>
              <a:t>selected</a:t>
            </a:r>
            <a:r>
              <a:rPr lang="it-IT" dirty="0">
                <a:solidFill>
                  <a:srgbClr val="666666"/>
                </a:solidFill>
              </a:rPr>
              <a:t> are </a:t>
            </a:r>
            <a:r>
              <a:rPr lang="it-IT" dirty="0" err="1">
                <a:solidFill>
                  <a:srgbClr val="666666"/>
                </a:solidFill>
              </a:rPr>
              <a:t>mainly</a:t>
            </a:r>
            <a:r>
              <a:rPr lang="it-IT" dirty="0">
                <a:solidFill>
                  <a:srgbClr val="666666"/>
                </a:solidFill>
              </a:rPr>
              <a:t> good </a:t>
            </a:r>
            <a:r>
              <a:rPr lang="it-IT" dirty="0" err="1">
                <a:solidFill>
                  <a:srgbClr val="666666"/>
                </a:solidFill>
              </a:rPr>
              <a:t>because</a:t>
            </a:r>
            <a:r>
              <a:rPr lang="it-IT" dirty="0">
                <a:solidFill>
                  <a:srgbClr val="666666"/>
                </a:solidFill>
              </a:rPr>
              <a:t> </a:t>
            </a:r>
            <a:r>
              <a:rPr lang="it-IT" dirty="0" err="1">
                <a:solidFill>
                  <a:srgbClr val="666666"/>
                </a:solidFill>
              </a:rPr>
              <a:t>they</a:t>
            </a:r>
            <a:r>
              <a:rPr lang="it-IT" dirty="0">
                <a:solidFill>
                  <a:srgbClr val="666666"/>
                </a:solidFill>
              </a:rPr>
              <a:t> can be </a:t>
            </a:r>
            <a:r>
              <a:rPr lang="it-IT" dirty="0" err="1">
                <a:solidFill>
                  <a:srgbClr val="666666"/>
                </a:solidFill>
              </a:rPr>
              <a:t>considered</a:t>
            </a:r>
            <a:r>
              <a:rPr lang="it-IT" dirty="0">
                <a:solidFill>
                  <a:srgbClr val="666666"/>
                </a:solidFill>
              </a:rPr>
              <a:t> </a:t>
            </a:r>
            <a:r>
              <a:rPr lang="it-IT" dirty="0" err="1">
                <a:solidFill>
                  <a:srgbClr val="666666"/>
                </a:solidFill>
              </a:rPr>
              <a:t>reliable</a:t>
            </a:r>
            <a:r>
              <a:rPr lang="it-IT" dirty="0">
                <a:solidFill>
                  <a:srgbClr val="666666"/>
                </a:solidFill>
              </a:rPr>
              <a:t> over time, </a:t>
            </a:r>
            <a:r>
              <a:rPr lang="it-IT" dirty="0" err="1">
                <a:solidFill>
                  <a:srgbClr val="666666"/>
                </a:solidFill>
              </a:rPr>
              <a:t>but</a:t>
            </a:r>
            <a:r>
              <a:rPr lang="it-IT" dirty="0">
                <a:solidFill>
                  <a:srgbClr val="666666"/>
                </a:solidFill>
              </a:rPr>
              <a:t> the </a:t>
            </a:r>
            <a:r>
              <a:rPr lang="it-IT" dirty="0" err="1">
                <a:solidFill>
                  <a:srgbClr val="666666"/>
                </a:solidFill>
              </a:rPr>
              <a:t>final</a:t>
            </a:r>
            <a:r>
              <a:rPr lang="it-IT" dirty="0">
                <a:solidFill>
                  <a:srgbClr val="666666"/>
                </a:solidFill>
              </a:rPr>
              <a:t> model </a:t>
            </a:r>
            <a:r>
              <a:rPr lang="it-IT" dirty="0" err="1">
                <a:solidFill>
                  <a:srgbClr val="666666"/>
                </a:solidFill>
              </a:rPr>
              <a:t>could</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problem</a:t>
            </a:r>
            <a:r>
              <a:rPr lang="it-IT" dirty="0">
                <a:solidFill>
                  <a:srgbClr val="666666"/>
                </a:solidFill>
              </a:rPr>
              <a:t> </a:t>
            </a:r>
            <a:r>
              <a:rPr lang="it-IT" dirty="0" err="1">
                <a:solidFill>
                  <a:srgbClr val="666666"/>
                </a:solidFill>
              </a:rPr>
              <a:t>when</a:t>
            </a:r>
            <a:r>
              <a:rPr lang="it-IT" dirty="0">
                <a:solidFill>
                  <a:srgbClr val="666666"/>
                </a:solidFill>
              </a:rPr>
              <a:t> new data come </a:t>
            </a:r>
            <a:r>
              <a:rPr lang="it-IT" dirty="0" err="1">
                <a:solidFill>
                  <a:srgbClr val="666666"/>
                </a:solidFill>
              </a:rPr>
              <a:t>segmented</a:t>
            </a:r>
            <a:r>
              <a:rPr lang="it-IT" dirty="0">
                <a:solidFill>
                  <a:srgbClr val="666666"/>
                </a:solidFill>
              </a:rPr>
              <a:t> or </a:t>
            </a:r>
            <a:r>
              <a:rPr lang="it-IT" dirty="0" err="1">
                <a:solidFill>
                  <a:srgbClr val="666666"/>
                </a:solidFill>
              </a:rPr>
              <a:t>reconstructed</a:t>
            </a:r>
            <a:r>
              <a:rPr lang="it-IT" dirty="0">
                <a:solidFill>
                  <a:srgbClr val="666666"/>
                </a:solidFill>
              </a:rPr>
              <a:t> in a </a:t>
            </a:r>
            <a:r>
              <a:rPr lang="it-IT" dirty="0" err="1">
                <a:solidFill>
                  <a:srgbClr val="666666"/>
                </a:solidFill>
              </a:rPr>
              <a:t>different</a:t>
            </a:r>
            <a:r>
              <a:rPr lang="it-IT" dirty="0">
                <a:solidFill>
                  <a:srgbClr val="666666"/>
                </a:solidFill>
              </a:rPr>
              <a:t> way of the </a:t>
            </a:r>
            <a:r>
              <a:rPr lang="it-IT" dirty="0" err="1">
                <a:solidFill>
                  <a:srgbClr val="666666"/>
                </a:solidFill>
              </a:rPr>
              <a:t>original</a:t>
            </a:r>
            <a:r>
              <a:rPr lang="it-IT" dirty="0">
                <a:solidFill>
                  <a:srgbClr val="666666"/>
                </a:solidFill>
              </a:rPr>
              <a:t> training data.</a:t>
            </a: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2DB50877-151E-4912-8347-4DC1DEC6B700}"/>
              </a:ext>
            </a:extLst>
          </p:cNvPr>
          <p:cNvPicPr>
            <a:picLocks noChangeAspect="1"/>
          </p:cNvPicPr>
          <p:nvPr/>
        </p:nvPicPr>
        <p:blipFill rotWithShape="1">
          <a:blip r:embed="rId4"/>
          <a:srcRect b="11761"/>
          <a:stretch/>
        </p:blipFill>
        <p:spPr>
          <a:xfrm>
            <a:off x="6151196" y="70597"/>
            <a:ext cx="2226321" cy="4924985"/>
          </a:xfrm>
          <a:prstGeom prst="rect">
            <a:avLst/>
          </a:prstGeom>
        </p:spPr>
      </p:pic>
    </p:spTree>
    <p:extLst>
      <p:ext uri="{BB962C8B-B14F-4D97-AF65-F5344CB8AC3E}">
        <p14:creationId xmlns:p14="http://schemas.microsoft.com/office/powerpoint/2010/main" val="2404084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5.</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159488" y="3983050"/>
            <a:ext cx="2141712" cy="96109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dirty="0"/>
              <a:t>SVM</a:t>
            </a:r>
          </a:p>
          <a:p>
            <a:pPr marL="285750" lvl="0" indent="-285750" algn="l" rtl="0">
              <a:spcBef>
                <a:spcPts val="0"/>
              </a:spcBef>
              <a:spcAft>
                <a:spcPts val="0"/>
              </a:spcAft>
              <a:buFont typeface="Arial" panose="020B0604020202020204" pitchFamily="34" charset="0"/>
              <a:buChar char="•"/>
            </a:pPr>
            <a:r>
              <a:rPr lang="it-IT" dirty="0" err="1"/>
              <a:t>Decision</a:t>
            </a:r>
            <a:r>
              <a:rPr lang="it-IT" dirty="0"/>
              <a:t> </a:t>
            </a:r>
            <a:r>
              <a:rPr lang="it-IT" dirty="0" err="1"/>
              <a:t>Tree</a:t>
            </a:r>
            <a:endParaRPr lang="it-IT" dirty="0"/>
          </a:p>
          <a:p>
            <a:pPr marL="285750" lvl="0" indent="-285750" algn="l" rtl="0">
              <a:spcBef>
                <a:spcPts val="0"/>
              </a:spcBef>
              <a:spcAft>
                <a:spcPts val="0"/>
              </a:spcAft>
              <a:buFont typeface="Arial" panose="020B0604020202020204" pitchFamily="34" charset="0"/>
              <a:buChar char="•"/>
            </a:pPr>
            <a:r>
              <a:rPr lang="it-IT" dirty="0"/>
              <a:t>k-</a:t>
            </a:r>
            <a:r>
              <a:rPr lang="it-IT" dirty="0" err="1"/>
              <a:t>Means</a:t>
            </a:r>
            <a:r>
              <a:rPr lang="it-IT" dirty="0"/>
              <a:t> Clustering </a:t>
            </a:r>
          </a:p>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Cross validation </a:t>
            </a:r>
            <a:r>
              <a:rPr lang="it-IT" b="1" dirty="0">
                <a:solidFill>
                  <a:srgbClr val="FFFFFF"/>
                </a:solidFill>
                <a:latin typeface="Nunito Sans"/>
                <a:ea typeface="Nunito Sans"/>
                <a:cs typeface="Nunito Sans"/>
                <a:sym typeface="Nunito Sans"/>
              </a:rPr>
              <a:t>training</a:t>
            </a:r>
            <a:endParaRPr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Model</a:t>
            </a:r>
          </a:p>
          <a:p>
            <a:pPr marL="0" lvl="0" indent="0" algn="ctr" rtl="0">
              <a:spcBef>
                <a:spcPts val="0"/>
              </a:spcBef>
              <a:spcAft>
                <a:spcPts val="0"/>
              </a:spcAft>
              <a:buNone/>
            </a:pPr>
            <a:r>
              <a:rPr lang="it-IT" b="1" dirty="0">
                <a:solidFill>
                  <a:srgbClr val="FFFFFF"/>
                </a:solidFill>
                <a:latin typeface="Nunito Sans"/>
                <a:ea typeface="Nunito Sans"/>
                <a:cs typeface="Nunito Sans"/>
                <a:sym typeface="Nunito Sans"/>
              </a:rPr>
              <a:t>score</a:t>
            </a:r>
            <a:endParaRPr b="1"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FFFFFF"/>
                </a:solidFill>
                <a:latin typeface="Nunito Sans"/>
                <a:ea typeface="Nunito Sans"/>
                <a:cs typeface="Nunito Sans"/>
                <a:sym typeface="Nunito Sans"/>
              </a:rPr>
              <a:t>Feature selection</a:t>
            </a:r>
            <a:endParaRPr b="1" dirty="0">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815661"/>
            <a:ext cx="4575531"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a:t>
            </a:r>
            <a:r>
              <a:rPr lang="it-IT" sz="2000" i="0" dirty="0">
                <a:solidFill>
                  <a:srgbClr val="666666"/>
                </a:solidFill>
              </a:rPr>
              <a:t>n</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it-IT" sz="1400" dirty="0" err="1">
                <a:solidFill>
                  <a:srgbClr val="666666"/>
                </a:solidFill>
              </a:rPr>
              <a:t>All</a:t>
            </a:r>
            <a:r>
              <a:rPr lang="it-IT" sz="1400" dirty="0">
                <a:solidFill>
                  <a:srgbClr val="666666"/>
                </a:solidFill>
              </a:rPr>
              <a:t> the 3 </a:t>
            </a:r>
            <a:r>
              <a:rPr lang="it-IT" sz="1400" dirty="0" err="1">
                <a:solidFill>
                  <a:srgbClr val="666666"/>
                </a:solidFill>
              </a:rPr>
              <a:t>classification</a:t>
            </a:r>
            <a:r>
              <a:rPr lang="it-IT" sz="1400" dirty="0">
                <a:solidFill>
                  <a:srgbClr val="666666"/>
                </a:solidFill>
              </a:rPr>
              <a:t> models</a:t>
            </a:r>
            <a:r>
              <a:rPr lang="en" sz="1400" dirty="0">
                <a:solidFill>
                  <a:srgbClr val="666666"/>
                </a:solidFill>
              </a:rPr>
              <a:t> </a:t>
            </a:r>
            <a:r>
              <a:rPr lang="it-IT" sz="1400" dirty="0" err="1">
                <a:solidFill>
                  <a:srgbClr val="666666"/>
                </a:solidFill>
              </a:rPr>
              <a:t>implemented</a:t>
            </a:r>
            <a:r>
              <a:rPr lang="it-IT" sz="1400" dirty="0">
                <a:solidFill>
                  <a:srgbClr val="666666"/>
                </a:solidFill>
              </a:rPr>
              <a:t> are </a:t>
            </a:r>
            <a:r>
              <a:rPr lang="it-IT" sz="1400" dirty="0" err="1">
                <a:solidFill>
                  <a:srgbClr val="666666"/>
                </a:solidFill>
              </a:rPr>
              <a:t>based</a:t>
            </a:r>
            <a:r>
              <a:rPr lang="it-IT" sz="1400" dirty="0">
                <a:solidFill>
                  <a:srgbClr val="666666"/>
                </a:solidFill>
              </a:rPr>
              <a:t> </a:t>
            </a:r>
            <a:r>
              <a:rPr lang="en" sz="1400" dirty="0">
                <a:solidFill>
                  <a:srgbClr val="666666"/>
                </a:solidFill>
              </a:rPr>
              <a:t>on </a:t>
            </a:r>
            <a:r>
              <a:rPr lang="it-IT" sz="1400" dirty="0" err="1">
                <a:solidFill>
                  <a:srgbClr val="666666"/>
                </a:solidFill>
              </a:rPr>
              <a:t>stratified</a:t>
            </a:r>
            <a:r>
              <a:rPr lang="en" sz="1400" dirty="0">
                <a:solidFill>
                  <a:srgbClr val="666666"/>
                </a:solidFill>
              </a:rPr>
              <a:t> 4-fold cross validation.</a:t>
            </a:r>
          </a:p>
          <a:p>
            <a:pPr marL="0" indent="0">
              <a:spcBef>
                <a:spcPts val="0"/>
              </a:spcBef>
              <a:buNone/>
            </a:pPr>
            <a:r>
              <a:rPr lang="it-IT" sz="1400" dirty="0">
                <a:solidFill>
                  <a:srgbClr val="666666"/>
                </a:solidFill>
              </a:rPr>
              <a:t>The dataset </a:t>
            </a:r>
            <a:r>
              <a:rPr lang="it-IT" sz="1400" dirty="0" err="1">
                <a:solidFill>
                  <a:srgbClr val="666666"/>
                </a:solidFill>
              </a:rPr>
              <a:t>is</a:t>
            </a:r>
            <a:r>
              <a:rPr lang="it-IT" sz="1400" dirty="0">
                <a:solidFill>
                  <a:srgbClr val="666666"/>
                </a:solidFill>
              </a:rPr>
              <a:t> </a:t>
            </a:r>
            <a:r>
              <a:rPr lang="it-IT" sz="1400" dirty="0" err="1">
                <a:solidFill>
                  <a:srgbClr val="666666"/>
                </a:solidFill>
              </a:rPr>
              <a:t>splitted</a:t>
            </a:r>
            <a:r>
              <a:rPr lang="it-IT" sz="1400" dirty="0">
                <a:solidFill>
                  <a:srgbClr val="666666"/>
                </a:solidFill>
              </a:rPr>
              <a:t> </a:t>
            </a:r>
            <a:r>
              <a:rPr lang="en" sz="1400" dirty="0">
                <a:solidFill>
                  <a:srgbClr val="666666"/>
                </a:solidFill>
              </a:rPr>
              <a:t>into 4 subsets </a:t>
            </a:r>
            <a:r>
              <a:rPr lang="it-IT" sz="1400" dirty="0">
                <a:solidFill>
                  <a:srgbClr val="666666"/>
                </a:solidFill>
              </a:rPr>
              <a:t>and </a:t>
            </a:r>
            <a:r>
              <a:rPr lang="it-IT" sz="1400" dirty="0" err="1">
                <a:solidFill>
                  <a:srgbClr val="666666"/>
                </a:solidFill>
              </a:rPr>
              <a:t>iteratively</a:t>
            </a:r>
            <a:r>
              <a:rPr lang="it-IT" sz="1400" dirty="0">
                <a:solidFill>
                  <a:srgbClr val="666666"/>
                </a:solidFill>
              </a:rPr>
              <a:t> 3 subsets are </a:t>
            </a:r>
            <a:r>
              <a:rPr lang="it-IT" sz="1400" dirty="0" err="1">
                <a:solidFill>
                  <a:srgbClr val="666666"/>
                </a:solidFill>
              </a:rPr>
              <a:t>selected</a:t>
            </a:r>
            <a:r>
              <a:rPr lang="it-IT" sz="1400" dirty="0">
                <a:solidFill>
                  <a:srgbClr val="666666"/>
                </a:solidFill>
              </a:rPr>
              <a:t> </a:t>
            </a:r>
            <a:r>
              <a:rPr lang="it-IT" sz="1400" dirty="0" err="1">
                <a:solidFill>
                  <a:srgbClr val="666666"/>
                </a:solidFill>
              </a:rPr>
              <a:t>as</a:t>
            </a:r>
            <a:r>
              <a:rPr lang="it-IT" sz="1400" dirty="0">
                <a:solidFill>
                  <a:srgbClr val="666666"/>
                </a:solidFill>
              </a:rPr>
              <a:t> training set </a:t>
            </a:r>
            <a:r>
              <a:rPr lang="it-IT" sz="1400" dirty="0" err="1">
                <a:solidFill>
                  <a:srgbClr val="666666"/>
                </a:solidFill>
              </a:rPr>
              <a:t>while</a:t>
            </a:r>
            <a:r>
              <a:rPr lang="it-IT" sz="1400" dirty="0">
                <a:solidFill>
                  <a:srgbClr val="666666"/>
                </a:solidFill>
              </a:rPr>
              <a:t> the </a:t>
            </a:r>
            <a:r>
              <a:rPr lang="it-IT" sz="1400" dirty="0" err="1">
                <a:solidFill>
                  <a:srgbClr val="666666"/>
                </a:solidFill>
              </a:rPr>
              <a:t>remaining</a:t>
            </a:r>
            <a:r>
              <a:rPr lang="it-IT" sz="1400" dirty="0">
                <a:solidFill>
                  <a:srgbClr val="666666"/>
                </a:solidFill>
              </a:rPr>
              <a:t> subset </a:t>
            </a:r>
            <a:r>
              <a:rPr lang="it-IT" sz="1400" dirty="0" err="1">
                <a:solidFill>
                  <a:srgbClr val="666666"/>
                </a:solidFill>
              </a:rPr>
              <a:t>is</a:t>
            </a:r>
            <a:r>
              <a:rPr lang="it-IT" sz="1400" dirty="0">
                <a:solidFill>
                  <a:srgbClr val="666666"/>
                </a:solidFill>
              </a:rPr>
              <a:t> </a:t>
            </a:r>
            <a:r>
              <a:rPr lang="it-IT" sz="1400" dirty="0" err="1">
                <a:solidFill>
                  <a:srgbClr val="666666"/>
                </a:solidFill>
              </a:rPr>
              <a:t>used</a:t>
            </a:r>
            <a:r>
              <a:rPr lang="it-IT" sz="1400" dirty="0">
                <a:solidFill>
                  <a:srgbClr val="666666"/>
                </a:solidFill>
              </a:rPr>
              <a:t> </a:t>
            </a:r>
            <a:r>
              <a:rPr lang="en" sz="1400" dirty="0">
                <a:solidFill>
                  <a:srgbClr val="666666"/>
                </a:solidFill>
              </a:rPr>
              <a:t>for the evaluation of the trained model. </a:t>
            </a:r>
          </a:p>
          <a:p>
            <a:pPr marL="0" indent="0">
              <a:spcBef>
                <a:spcPts val="0"/>
              </a:spcBef>
              <a:buNone/>
            </a:pPr>
            <a:endParaRPr lang="en" sz="1400" dirty="0">
              <a:solidFill>
                <a:srgbClr val="666666"/>
              </a:solidFill>
            </a:endParaRPr>
          </a:p>
          <a:p>
            <a:pPr marL="0" indent="0">
              <a:spcBef>
                <a:spcPts val="0"/>
              </a:spcBef>
              <a:buNone/>
            </a:pPr>
            <a:r>
              <a:rPr lang="en" sz="1400" dirty="0">
                <a:solidFill>
                  <a:srgbClr val="666666"/>
                </a:solidFill>
              </a:rPr>
              <a:t>The choice of 4 fold</a:t>
            </a:r>
            <a:r>
              <a:rPr lang="it-IT" sz="1400" dirty="0">
                <a:solidFill>
                  <a:srgbClr val="666666"/>
                </a:solidFill>
              </a:rPr>
              <a:t>s</a:t>
            </a:r>
            <a:r>
              <a:rPr lang="en" sz="1400" dirty="0">
                <a:solidFill>
                  <a:srgbClr val="666666"/>
                </a:solidFill>
              </a:rPr>
              <a:t> is based on the size of the dataset. </a:t>
            </a:r>
          </a:p>
          <a:p>
            <a:pPr marL="0" indent="0">
              <a:spcBef>
                <a:spcPts val="0"/>
              </a:spcBef>
              <a:buNone/>
            </a:pPr>
            <a:r>
              <a:rPr lang="en" sz="1400" dirty="0">
                <a:solidFill>
                  <a:srgbClr val="666666"/>
                </a:solidFill>
              </a:rPr>
              <a:t>With more folds, such a small dataset would have </a:t>
            </a:r>
            <a:r>
              <a:rPr lang="it-IT" sz="1400" dirty="0" err="1">
                <a:solidFill>
                  <a:srgbClr val="666666"/>
                </a:solidFill>
              </a:rPr>
              <a:t>lead</a:t>
            </a:r>
            <a:r>
              <a:rPr lang="it-IT" sz="1400" dirty="0">
                <a:solidFill>
                  <a:srgbClr val="666666"/>
                </a:solidFill>
              </a:rPr>
              <a:t> to </a:t>
            </a:r>
            <a:r>
              <a:rPr lang="it-IT" sz="1400" dirty="0" err="1">
                <a:solidFill>
                  <a:srgbClr val="666666"/>
                </a:solidFill>
              </a:rPr>
              <a:t>ins</a:t>
            </a:r>
            <a:r>
              <a:rPr lang="en" sz="1400" dirty="0">
                <a:solidFill>
                  <a:srgbClr val="666666"/>
                </a:solidFill>
              </a:rPr>
              <a:t>ignifican</a:t>
            </a:r>
            <a:r>
              <a:rPr lang="it-IT" sz="1400" dirty="0">
                <a:solidFill>
                  <a:srgbClr val="666666"/>
                </a:solidFill>
              </a:rPr>
              <a:t>t test sets and </a:t>
            </a:r>
            <a:r>
              <a:rPr lang="it-IT" sz="1400" dirty="0" err="1">
                <a:solidFill>
                  <a:srgbClr val="666666"/>
                </a:solidFill>
              </a:rPr>
              <a:t>thus</a:t>
            </a:r>
            <a:r>
              <a:rPr lang="it-IT" sz="1400" dirty="0">
                <a:solidFill>
                  <a:srgbClr val="666666"/>
                </a:solidFill>
              </a:rPr>
              <a:t> </a:t>
            </a:r>
            <a:r>
              <a:rPr lang="it-IT" sz="1400" dirty="0" err="1">
                <a:solidFill>
                  <a:srgbClr val="666666"/>
                </a:solidFill>
              </a:rPr>
              <a:t>uncorrected</a:t>
            </a:r>
            <a:r>
              <a:rPr lang="it-IT" sz="1400" dirty="0">
                <a:solidFill>
                  <a:srgbClr val="666666"/>
                </a:solidFill>
              </a:rPr>
              <a:t> </a:t>
            </a:r>
            <a:r>
              <a:rPr lang="it-IT" sz="1400" dirty="0" err="1">
                <a:solidFill>
                  <a:srgbClr val="666666"/>
                </a:solidFill>
              </a:rPr>
              <a:t>evaluations</a:t>
            </a:r>
            <a:r>
              <a:rPr lang="en" sz="1400" dirty="0">
                <a:solidFill>
                  <a:srgbClr val="666666"/>
                </a:solidFill>
              </a:rPr>
              <a:t>.</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270606" y="2613564"/>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dirty="0"/>
          </a:p>
        </p:txBody>
      </p:sp>
    </p:spTree>
    <p:extLst>
      <p:ext uri="{BB962C8B-B14F-4D97-AF65-F5344CB8AC3E}">
        <p14:creationId xmlns:p14="http://schemas.microsoft.com/office/powerpoint/2010/main" val="40562362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a:t>
            </a: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pic>
        <p:nvPicPr>
          <p:cNvPr id="5" name="Immagine 4">
            <a:extLst>
              <a:ext uri="{FF2B5EF4-FFF2-40B4-BE49-F238E27FC236}">
                <a16:creationId xmlns:a16="http://schemas.microsoft.com/office/drawing/2014/main" id="{A2712918-9928-4E66-8317-B66C09968A10}"/>
              </a:ext>
            </a:extLst>
          </p:cNvPr>
          <p:cNvPicPr>
            <a:picLocks noChangeAspect="1"/>
          </p:cNvPicPr>
          <p:nvPr/>
        </p:nvPicPr>
        <p:blipFill>
          <a:blip r:embed="rId6"/>
          <a:stretch>
            <a:fillRect/>
          </a:stretch>
        </p:blipFill>
        <p:spPr>
          <a:xfrm rot="1697477">
            <a:off x="987250" y="608641"/>
            <a:ext cx="2967215" cy="3111750"/>
          </a:xfrm>
          <a:prstGeom prst="rect">
            <a:avLst/>
          </a:prstGeom>
        </p:spPr>
      </p:pic>
      <p:sp>
        <p:nvSpPr>
          <p:cNvPr id="2" name="CasellaDiTesto 1">
            <a:extLst>
              <a:ext uri="{FF2B5EF4-FFF2-40B4-BE49-F238E27FC236}">
                <a16:creationId xmlns:a16="http://schemas.microsoft.com/office/drawing/2014/main" id="{FFCF69B7-CB43-40BB-B564-397696F49AA2}"/>
              </a:ext>
            </a:extLst>
          </p:cNvPr>
          <p:cNvSpPr txBox="1"/>
          <p:nvPr/>
        </p:nvSpPr>
        <p:spPr>
          <a:xfrm>
            <a:off x="4961517" y="1036382"/>
            <a:ext cx="3845859" cy="523220"/>
          </a:xfrm>
          <a:prstGeom prst="rect">
            <a:avLst/>
          </a:prstGeom>
          <a:noFill/>
        </p:spPr>
        <p:txBody>
          <a:bodyPr wrap="square" rtlCol="0">
            <a:spAutoFit/>
          </a:bodyPr>
          <a:lstStyle/>
          <a:p>
            <a:endParaRPr lang="it-IT" i="1" dirty="0">
              <a:solidFill>
                <a:srgbClr val="666666"/>
              </a:solidFill>
              <a:latin typeface="Georgia" panose="02040502050405020303" pitchFamily="18" charset="0"/>
            </a:endParaRPr>
          </a:p>
          <a:p>
            <a:r>
              <a:rPr lang="it-IT" i="1" dirty="0">
                <a:solidFill>
                  <a:srgbClr val="666666"/>
                </a:solidFill>
                <a:latin typeface="Georgia" panose="02040502050405020303" pitchFamily="18" charset="0"/>
              </a:rPr>
              <a:t>RBF-kernel with γ = 0.5 and C = 1 </a:t>
            </a:r>
          </a:p>
        </p:txBody>
      </p:sp>
    </p:spTree>
    <p:extLst>
      <p:ext uri="{BB962C8B-B14F-4D97-AF65-F5344CB8AC3E}">
        <p14:creationId xmlns:p14="http://schemas.microsoft.com/office/powerpoint/2010/main" val="1950418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6" y="558266"/>
            <a:ext cx="3789144" cy="377360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pic>
        <p:nvPicPr>
          <p:cNvPr id="4" name="Immagine 3">
            <a:extLst>
              <a:ext uri="{FF2B5EF4-FFF2-40B4-BE49-F238E27FC236}">
                <a16:creationId xmlns:a16="http://schemas.microsoft.com/office/drawing/2014/main" id="{D47E79B4-93B4-439F-ABE1-A0F211B7289E}"/>
              </a:ext>
            </a:extLst>
          </p:cNvPr>
          <p:cNvPicPr>
            <a:picLocks noChangeAspect="1"/>
          </p:cNvPicPr>
          <p:nvPr/>
        </p:nvPicPr>
        <p:blipFill>
          <a:blip r:embed="rId6"/>
          <a:stretch>
            <a:fillRect/>
          </a:stretch>
        </p:blipFill>
        <p:spPr>
          <a:xfrm>
            <a:off x="651814" y="1173357"/>
            <a:ext cx="3800000" cy="3028571"/>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8" y="633513"/>
            <a:ext cx="4007144"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pic>
        <p:nvPicPr>
          <p:cNvPr id="2" name="Immagine 1">
            <a:extLst>
              <a:ext uri="{FF2B5EF4-FFF2-40B4-BE49-F238E27FC236}">
                <a16:creationId xmlns:a16="http://schemas.microsoft.com/office/drawing/2014/main" id="{FB35F378-F800-4CAC-9A88-B389557A53F4}"/>
              </a:ext>
            </a:extLst>
          </p:cNvPr>
          <p:cNvPicPr>
            <a:picLocks noChangeAspect="1"/>
          </p:cNvPicPr>
          <p:nvPr/>
        </p:nvPicPr>
        <p:blipFill>
          <a:blip r:embed="rId6"/>
          <a:stretch>
            <a:fillRect/>
          </a:stretch>
        </p:blipFill>
        <p:spPr>
          <a:xfrm>
            <a:off x="877854" y="1312501"/>
            <a:ext cx="2492667" cy="2518498"/>
          </a:xfrm>
          <a:prstGeom prst="rect">
            <a:avLst/>
          </a:prstGeom>
        </p:spPr>
      </p:pic>
    </p:spTree>
    <p:extLst>
      <p:ext uri="{BB962C8B-B14F-4D97-AF65-F5344CB8AC3E}">
        <p14:creationId xmlns:p14="http://schemas.microsoft.com/office/powerpoint/2010/main" val="25038956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26</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27</a:t>
            </a:fld>
            <a:endParaRPr lang="it-IT"/>
          </a:p>
        </p:txBody>
      </p:sp>
    </p:spTree>
    <p:extLst>
      <p:ext uri="{BB962C8B-B14F-4D97-AF65-F5344CB8AC3E}">
        <p14:creationId xmlns:p14="http://schemas.microsoft.com/office/powerpoint/2010/main" val="8132418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rotWithShape="1">
          <a:blip r:embed="rId4"/>
          <a:srcRect t="9230"/>
          <a:stretch/>
        </p:blipFill>
        <p:spPr>
          <a:xfrm>
            <a:off x="214260" y="1192473"/>
            <a:ext cx="4146970" cy="2758554"/>
          </a:xfrm>
          <a:prstGeom prst="rect">
            <a:avLst/>
          </a:prstGeom>
        </p:spPr>
      </p:pic>
      <p:sp>
        <p:nvSpPr>
          <p:cNvPr id="2" name="Rettangolo 1">
            <a:extLst>
              <a:ext uri="{FF2B5EF4-FFF2-40B4-BE49-F238E27FC236}">
                <a16:creationId xmlns:a16="http://schemas.microsoft.com/office/drawing/2014/main" id="{579E2ACB-F972-404F-B155-821C187B68EE}"/>
              </a:ext>
            </a:extLst>
          </p:cNvPr>
          <p:cNvSpPr/>
          <p:nvPr/>
        </p:nvSpPr>
        <p:spPr>
          <a:xfrm>
            <a:off x="410136" y="3944568"/>
            <a:ext cx="3478837" cy="184666"/>
          </a:xfrm>
          <a:prstGeom prst="rect">
            <a:avLst/>
          </a:prstGeom>
        </p:spPr>
        <p:txBody>
          <a:bodyPr wrap="none">
            <a:spAutoFit/>
          </a:bodyPr>
          <a:lstStyle/>
          <a:p>
            <a:r>
              <a:rPr lang="it-IT" sz="600" dirty="0">
                <a:latin typeface="Georgia" panose="02040502050405020303" pitchFamily="18" charset="0"/>
              </a:rPr>
              <a:t>Fig. 1 </a:t>
            </a:r>
            <a:r>
              <a:rPr lang="it-IT" sz="600" dirty="0" err="1">
                <a:latin typeface="Georgia" panose="02040502050405020303" pitchFamily="18" charset="0"/>
              </a:rPr>
              <a:t>Estimated</a:t>
            </a:r>
            <a:r>
              <a:rPr lang="it-IT" sz="600" dirty="0">
                <a:latin typeface="Georgia" panose="02040502050405020303" pitchFamily="18" charset="0"/>
              </a:rPr>
              <a:t> </a:t>
            </a:r>
            <a:r>
              <a:rPr lang="it-IT" sz="600" dirty="0" err="1">
                <a:latin typeface="Georgia" panose="02040502050405020303" pitchFamily="18" charset="0"/>
              </a:rPr>
              <a:t>number</a:t>
            </a:r>
            <a:r>
              <a:rPr lang="it-IT" sz="600" dirty="0">
                <a:latin typeface="Georgia" panose="02040502050405020303" pitchFamily="18" charset="0"/>
              </a:rPr>
              <a:t> of new </a:t>
            </a:r>
            <a:r>
              <a:rPr lang="it-IT" sz="600" dirty="0" err="1">
                <a:latin typeface="Georgia" panose="02040502050405020303" pitchFamily="18" charset="0"/>
              </a:rPr>
              <a:t>cases</a:t>
            </a:r>
            <a:r>
              <a:rPr lang="it-IT" sz="600" dirty="0">
                <a:latin typeface="Georgia" panose="02040502050405020303" pitchFamily="18" charset="0"/>
              </a:rPr>
              <a:t> in 2018, </a:t>
            </a:r>
            <a:r>
              <a:rPr lang="it-IT" sz="600" dirty="0" err="1">
                <a:latin typeface="Georgia" panose="02040502050405020303" pitchFamily="18" charset="0"/>
              </a:rPr>
              <a:t>worldwide</a:t>
            </a:r>
            <a:r>
              <a:rPr lang="it-IT" sz="600" dirty="0">
                <a:latin typeface="Georgia" panose="02040502050405020303" pitchFamily="18" charset="0"/>
              </a:rPr>
              <a:t>, </a:t>
            </a:r>
            <a:r>
              <a:rPr lang="it-IT" sz="600" dirty="0" err="1">
                <a:latin typeface="Georgia" panose="02040502050405020303" pitchFamily="18" charset="0"/>
              </a:rPr>
              <a:t>both</a:t>
            </a:r>
            <a:r>
              <a:rPr lang="it-IT" sz="600" dirty="0">
                <a:latin typeface="Georgia" panose="02040502050405020303" pitchFamily="18" charset="0"/>
              </a:rPr>
              <a:t> sexes, </a:t>
            </a:r>
            <a:r>
              <a:rPr lang="it-IT" sz="600" dirty="0" err="1">
                <a:latin typeface="Georgia" panose="02040502050405020303" pitchFamily="18" charset="0"/>
              </a:rPr>
              <a:t>all</a:t>
            </a:r>
            <a:r>
              <a:rPr lang="it-IT" sz="600" dirty="0">
                <a:latin typeface="Georgia" panose="02040502050405020303" pitchFamily="18" charset="0"/>
              </a:rPr>
              <a:t> </a:t>
            </a:r>
            <a:r>
              <a:rPr lang="it-IT" sz="600" dirty="0" err="1">
                <a:latin typeface="Georgia" panose="02040502050405020303" pitchFamily="18" charset="0"/>
              </a:rPr>
              <a:t>ages</a:t>
            </a:r>
            <a:r>
              <a:rPr lang="it-IT" sz="600" dirty="0">
                <a:latin typeface="Georgia" panose="02040502050405020303" pitchFamily="18" charset="0"/>
              </a:rPr>
              <a:t>. GLOBOCAN 2018</a:t>
            </a:r>
          </a:p>
        </p:txBody>
      </p:sp>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40</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46</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215444"/>
          </a:xfrm>
          <a:prstGeom prst="rect">
            <a:avLst/>
          </a:prstGeom>
          <a:noFill/>
        </p:spPr>
        <p:txBody>
          <a:bodyPr wrap="square" rtlCol="0">
            <a:spAutoFit/>
          </a:bodyPr>
          <a:lstStyle/>
          <a:p>
            <a:r>
              <a:rPr lang="it-IT" sz="800" dirty="0">
                <a:latin typeface="Georgia" panose="02040502050405020303" pitchFamily="18" charset="0"/>
              </a:rPr>
              <a:t>Fig. 2 </a:t>
            </a:r>
            <a:r>
              <a:rPr lang="it-IT" sz="800" dirty="0" err="1">
                <a:latin typeface="Georgia" panose="02040502050405020303" pitchFamily="18" charset="0"/>
              </a:rPr>
              <a:t>Radiomics</a:t>
            </a:r>
            <a:r>
              <a:rPr lang="it-IT" sz="8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51</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52</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53</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651059"/>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
        <p:nvSpPr>
          <p:cNvPr id="2" name="CasellaDiTesto 1">
            <a:extLst>
              <a:ext uri="{FF2B5EF4-FFF2-40B4-BE49-F238E27FC236}">
                <a16:creationId xmlns:a16="http://schemas.microsoft.com/office/drawing/2014/main" id="{010037E2-1E98-4797-BABE-E8BCEC9DC3F6}"/>
              </a:ext>
            </a:extLst>
          </p:cNvPr>
          <p:cNvSpPr txBox="1"/>
          <p:nvPr/>
        </p:nvSpPr>
        <p:spPr>
          <a:xfrm>
            <a:off x="181575" y="3745047"/>
            <a:ext cx="3449131" cy="169277"/>
          </a:xfrm>
          <a:prstGeom prst="rect">
            <a:avLst/>
          </a:prstGeom>
          <a:noFill/>
        </p:spPr>
        <p:txBody>
          <a:bodyPr wrap="square" rtlCol="0">
            <a:spAutoFit/>
          </a:bodyPr>
          <a:lstStyle/>
          <a:p>
            <a:r>
              <a:rPr lang="it-IT" sz="500" dirty="0">
                <a:solidFill>
                  <a:schemeClr val="tx1"/>
                </a:solidFill>
                <a:latin typeface="Georgia" panose="02040502050405020303" pitchFamily="18" charset="0"/>
              </a:rPr>
              <a:t>Fig. 3 </a:t>
            </a:r>
            <a:r>
              <a:rPr lang="it-IT" sz="500" dirty="0" err="1">
                <a:solidFill>
                  <a:schemeClr val="tx1"/>
                </a:solidFill>
                <a:latin typeface="Georgia" panose="02040502050405020303" pitchFamily="18" charset="0"/>
              </a:rPr>
              <a:t>Typical</a:t>
            </a:r>
            <a:r>
              <a:rPr lang="it-IT" sz="500" dirty="0">
                <a:solidFill>
                  <a:schemeClr val="tx1"/>
                </a:solidFill>
                <a:latin typeface="Georgia" panose="02040502050405020303" pitchFamily="18" charset="0"/>
              </a:rPr>
              <a:t> machine learning workflow. Christian Salvatore, </a:t>
            </a:r>
            <a:r>
              <a:rPr lang="it-IT" sz="500" dirty="0" err="1">
                <a:solidFill>
                  <a:schemeClr val="tx1"/>
                </a:solidFill>
                <a:latin typeface="Georgia" panose="02040502050405020303" pitchFamily="18" charset="0"/>
              </a:rPr>
              <a:t>Medical</a:t>
            </a:r>
            <a:r>
              <a:rPr lang="it-IT" sz="500" dirty="0">
                <a:solidFill>
                  <a:schemeClr val="tx1"/>
                </a:solidFill>
                <a:latin typeface="Georgia" panose="02040502050405020303" pitchFamily="18" charset="0"/>
              </a:rPr>
              <a:t> Imaging &amp; Big Data </a:t>
            </a:r>
            <a:r>
              <a:rPr lang="it-IT" sz="500" dirty="0" err="1">
                <a:solidFill>
                  <a:schemeClr val="tx1"/>
                </a:solidFill>
                <a:latin typeface="Georgia" panose="02040502050405020303" pitchFamily="18" charset="0"/>
              </a:rPr>
              <a:t>course</a:t>
            </a:r>
            <a:r>
              <a:rPr lang="it-IT" sz="500" dirty="0">
                <a:solidFill>
                  <a:schemeClr val="tx1"/>
                </a:solidFill>
                <a:latin typeface="Georgia" panose="02040502050405020303" pitchFamily="18" charset="0"/>
              </a:rPr>
              <a:t> 2019, </a:t>
            </a:r>
            <a:r>
              <a:rPr lang="it-IT" sz="500" dirty="0" err="1">
                <a:solidFill>
                  <a:schemeClr val="tx1"/>
                </a:solidFill>
                <a:latin typeface="Georgia" panose="02040502050405020303" pitchFamily="18" charset="0"/>
              </a:rPr>
              <a:t>unimib</a:t>
            </a:r>
            <a:endParaRPr lang="it-IT" sz="500" dirty="0">
              <a:solidFill>
                <a:schemeClr val="tx1"/>
              </a:solidFill>
              <a:latin typeface="Georgia" panose="02040502050405020303"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93692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it-IT" dirty="0">
                <a:solidFill>
                  <a:srgbClr val="666666"/>
                </a:solidFill>
              </a:rPr>
              <a:t>Goal of the project &amp; dataset</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000" b="0" i="0" u="none" strike="noStrike" kern="0" cap="none" spc="0" normalizeH="0" baseline="0" noProof="0">
                <a:ln>
                  <a:noFill/>
                </a:ln>
                <a:solidFill>
                  <a:srgbClr val="FFFFFF"/>
                </a:solidFill>
                <a:effectLst/>
                <a:uLnTx/>
                <a:uFillTx/>
                <a:latin typeface="Nunito Sans"/>
                <a:sym typeface="Nunito Sans"/>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000" b="0" i="0" u="none" strike="noStrike" kern="0" cap="none" spc="0" normalizeH="0" baseline="0" noProof="0">
              <a:ln>
                <a:noFill/>
              </a:ln>
              <a:solidFill>
                <a:srgbClr val="FFFFFF"/>
              </a:solidFill>
              <a:effectLst/>
              <a:uLnTx/>
              <a:uFillTx/>
              <a:latin typeface="Nunito Sans"/>
              <a:sym typeface="Nunito Sans"/>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271086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2216</TotalTime>
  <Words>2044</Words>
  <Application>Microsoft Office PowerPoint</Application>
  <PresentationFormat>Presentazione su schermo (16:9)</PresentationFormat>
  <Paragraphs>355</Paragraphs>
  <Slides>58</Slides>
  <Notes>54</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58</vt:i4>
      </vt:variant>
    </vt:vector>
  </HeadingPairs>
  <TitlesOfParts>
    <vt:vector size="65" baseType="lpstr">
      <vt:lpstr>Nunito Sans</vt:lpstr>
      <vt:lpstr>Arial</vt:lpstr>
      <vt:lpstr>Calibri</vt:lpstr>
      <vt:lpstr>Cambria Math</vt:lpstr>
      <vt:lpstr>Wingdings</vt:lpstr>
      <vt:lpstr>Georgia</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2. Goal of the project &amp; dataset</vt:lpstr>
      <vt:lpstr>Presentazione standard di PowerPoint</vt:lpstr>
      <vt:lpstr>Presentazione standard di PowerPoint</vt:lpstr>
      <vt:lpstr>Presentazione standard di PowerPoint</vt:lpstr>
      <vt:lpstr>3. Feature extraction</vt:lpstr>
      <vt:lpstr>Presentazione standard di PowerPoint</vt:lpstr>
      <vt:lpstr>Presentazione standard di PowerPoint</vt:lpstr>
      <vt:lpstr>Features extracted  GLCM (Gray Level Co-Occurence Matrix): 9/59 This matrix quantifies the number of times that the combinations of level dimensions occur in two pixels. They are: energy, contrast, dissimalrity, homogeneity, correlation, autocorrelation, variance, sum average and entropy.   GLRLM (Gray Level Run Length Matrix): 13/59 Quantifies the length of number of consecutive pixels for each level of gray along one dimension.   Both GLCM and GLRLM are rotation dependent.   </vt:lpstr>
      <vt:lpstr>Presentazione standard di PowerPoint</vt:lpstr>
      <vt:lpstr>4. Feature Selection</vt:lpstr>
      <vt:lpstr>Presentazione standard di PowerPoint</vt:lpstr>
      <vt:lpstr>Presentazione standard di PowerPoint</vt:lpstr>
      <vt:lpstr>Presentazione standard di PowerPoint</vt:lpstr>
      <vt:lpstr>Presentazione standard di PowerPoint</vt:lpstr>
      <vt:lpstr>5.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dc:creator>Lorenzo Mammana</dc:creator>
  <cp:lastModifiedBy>Lorenzo Mammana</cp:lastModifiedBy>
  <cp:revision>220</cp:revision>
  <dcterms:modified xsi:type="dcterms:W3CDTF">2019-04-10T09:38:23Z</dcterms:modified>
</cp:coreProperties>
</file>